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8" autoAdjust="0"/>
    <p:restoredTop sz="78728" autoAdjust="0"/>
  </p:normalViewPr>
  <p:slideViewPr>
    <p:cSldViewPr snapToGrid="0">
      <p:cViewPr varScale="1">
        <p:scale>
          <a:sx n="59" d="100"/>
          <a:sy n="59" d="100"/>
        </p:scale>
        <p:origin x="93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36D7B-68A0-4464-9DBA-563925AA48AE}" type="datetimeFigureOut">
              <a:rPr lang="en-US" smtClean="0"/>
              <a:t>12/16/2019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90AB0-E673-45F4-A58A-BDED19588AB5}" type="slidenum">
              <a:rPr lang="en-US" smtClean="0"/>
              <a:t>‹#›</a:t>
            </a:fld>
            <a:endParaRPr lang="en-US"/>
          </a:p>
        </p:txBody>
      </p:sp>
    </p:spTree>
    <p:extLst>
      <p:ext uri="{BB962C8B-B14F-4D97-AF65-F5344CB8AC3E}">
        <p14:creationId xmlns:p14="http://schemas.microsoft.com/office/powerpoint/2010/main" val="283988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contemporary society, businesses focus on achieving a competitive advantage by employing excellent marketing strategies, understanding consumer preferences, and using forecasts to determine risks. </a:t>
            </a:r>
          </a:p>
          <a:p>
            <a:r>
              <a:rPr lang="en-US" dirty="0"/>
              <a:t>Lack of effective supplier-consumer practices has led to a reduction in the ability of companies to develop a loyal customer base. </a:t>
            </a:r>
          </a:p>
          <a:p>
            <a:r>
              <a:rPr lang="en-US" dirty="0"/>
              <a:t>To achieve this goal, it is essential for customers and suppliers to use ethical approaches while conducting businesses. </a:t>
            </a:r>
          </a:p>
          <a:p>
            <a:r>
              <a:rPr lang="en-US" dirty="0"/>
              <a:t>To achieve these business objective, ACME Corporation uses data from U.S. Census Bureau and the company’s ERP. </a:t>
            </a:r>
          </a:p>
        </p:txBody>
      </p:sp>
      <p:sp>
        <p:nvSpPr>
          <p:cNvPr id="4" name="Slide Number Placeholder 3"/>
          <p:cNvSpPr>
            <a:spLocks noGrp="1"/>
          </p:cNvSpPr>
          <p:nvPr>
            <p:ph type="sldNum" sz="quarter" idx="5"/>
          </p:nvPr>
        </p:nvSpPr>
        <p:spPr/>
        <p:txBody>
          <a:bodyPr/>
          <a:lstStyle/>
          <a:p>
            <a:fld id="{16F90AB0-E673-45F4-A58A-BDED19588AB5}" type="slidenum">
              <a:rPr lang="en-US" smtClean="0"/>
              <a:t>2</a:t>
            </a:fld>
            <a:endParaRPr lang="en-US"/>
          </a:p>
        </p:txBody>
      </p:sp>
    </p:spTree>
    <p:extLst>
      <p:ext uri="{BB962C8B-B14F-4D97-AF65-F5344CB8AC3E}">
        <p14:creationId xmlns:p14="http://schemas.microsoft.com/office/powerpoint/2010/main" val="138396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ERP data will be important because it manages and integrates the human resources, operations, supply chain, company finances, and reporting (Rong, Huang, and Hou, 2005). </a:t>
            </a:r>
          </a:p>
          <a:p>
            <a:r>
              <a:rPr lang="en-US" dirty="0"/>
              <a:t>On the other hand, the U.S. Census Bureau will provide data on the number of potential consumers that the company can reach. This source will also provide information on population changes in different areas. </a:t>
            </a:r>
          </a:p>
        </p:txBody>
      </p:sp>
      <p:sp>
        <p:nvSpPr>
          <p:cNvPr id="4" name="Slide Number Placeholder 3"/>
          <p:cNvSpPr>
            <a:spLocks noGrp="1"/>
          </p:cNvSpPr>
          <p:nvPr>
            <p:ph type="sldNum" sz="quarter" idx="5"/>
          </p:nvPr>
        </p:nvSpPr>
        <p:spPr/>
        <p:txBody>
          <a:bodyPr/>
          <a:lstStyle/>
          <a:p>
            <a:fld id="{16F90AB0-E673-45F4-A58A-BDED19588AB5}" type="slidenum">
              <a:rPr lang="en-US" smtClean="0"/>
              <a:t>3</a:t>
            </a:fld>
            <a:endParaRPr lang="en-US"/>
          </a:p>
        </p:txBody>
      </p:sp>
    </p:spTree>
    <p:extLst>
      <p:ext uri="{BB962C8B-B14F-4D97-AF65-F5344CB8AC3E}">
        <p14:creationId xmlns:p14="http://schemas.microsoft.com/office/powerpoint/2010/main" val="2695574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Sourcing information from different sources can be used to help understand consumer behaviors (Reid and Sanders, 2015). </a:t>
            </a:r>
          </a:p>
          <a:p>
            <a:r>
              <a:rPr lang="en-US" dirty="0"/>
              <a:t>According to </a:t>
            </a:r>
            <a:r>
              <a:rPr lang="en-US" dirty="0" err="1"/>
              <a:t>Hilkens</a:t>
            </a:r>
            <a:r>
              <a:rPr lang="en-US" dirty="0"/>
              <a:t> (1994), suppliers have the obligation of ensuring that consumers of their products are protected. </a:t>
            </a:r>
          </a:p>
          <a:p>
            <a:r>
              <a:rPr lang="en-US" dirty="0"/>
              <a:t>Data obtained from ERP will be useful in the decision-making process because it focuses on the examination of trends, forecasting, plan execution, performance analysis, change analysis, and process optimization. </a:t>
            </a:r>
          </a:p>
          <a:p>
            <a:r>
              <a:rPr lang="en-US" dirty="0"/>
              <a:t>According to Rong et al. (2005), ERP is used to manage company operations.</a:t>
            </a:r>
          </a:p>
          <a:p>
            <a:r>
              <a:rPr lang="en-US" dirty="0"/>
              <a:t>ERP will also be used to help predict changes in customer demands, sales history, geographic location of customers, and social media trends. Resource planning will help predict changes in sales and changes in the population of customers. </a:t>
            </a:r>
          </a:p>
          <a:p>
            <a:r>
              <a:rPr lang="en-US" dirty="0"/>
              <a:t>The information collected from the company's ERP will be used to determine performance analysis. </a:t>
            </a:r>
          </a:p>
          <a:p>
            <a:r>
              <a:rPr lang="en-US" dirty="0"/>
              <a:t>Data obtained from the U.S. Census Bureau will also be valuable in the process of decision-making to help improve sales and supply chain operations. </a:t>
            </a:r>
          </a:p>
          <a:p>
            <a:r>
              <a:rPr lang="en-US" dirty="0"/>
              <a:t>ACME Corporation will significantly benefit from the data gathered from the U.S. censure bureau because the company’s sales are depended on individual customers. </a:t>
            </a:r>
          </a:p>
          <a:p>
            <a:r>
              <a:rPr lang="en-US" dirty="0"/>
              <a:t>Additionally, this source offers data like the type of houses people live in and the level of development. </a:t>
            </a:r>
          </a:p>
        </p:txBody>
      </p:sp>
      <p:sp>
        <p:nvSpPr>
          <p:cNvPr id="4" name="Slide Number Placeholder 3"/>
          <p:cNvSpPr>
            <a:spLocks noGrp="1"/>
          </p:cNvSpPr>
          <p:nvPr>
            <p:ph type="sldNum" sz="quarter" idx="5"/>
          </p:nvPr>
        </p:nvSpPr>
        <p:spPr/>
        <p:txBody>
          <a:bodyPr/>
          <a:lstStyle/>
          <a:p>
            <a:fld id="{16F90AB0-E673-45F4-A58A-BDED19588AB5}" type="slidenum">
              <a:rPr lang="en-US" smtClean="0"/>
              <a:t>4</a:t>
            </a:fld>
            <a:endParaRPr lang="en-US"/>
          </a:p>
        </p:txBody>
      </p:sp>
    </p:spTree>
    <p:extLst>
      <p:ext uri="{BB962C8B-B14F-4D97-AF65-F5344CB8AC3E}">
        <p14:creationId xmlns:p14="http://schemas.microsoft.com/office/powerpoint/2010/main" val="3421939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product that the company is focusing on distributing is Voice Assistant, which is an add-on box used by many OEMs as plug and play devices across a wide range of IoT products. </a:t>
            </a:r>
          </a:p>
          <a:p>
            <a:r>
              <a:rPr lang="en-US" dirty="0"/>
              <a:t>Considering the level of technology and the overdependence on IoT for most of the online operations, the demand for the product will be high. </a:t>
            </a:r>
          </a:p>
          <a:p>
            <a:r>
              <a:rPr lang="en-US" dirty="0"/>
              <a:t>One of the recommendations is that the suppliers should be located in areas where they can access electronic equipment quickly and at affordable prices. </a:t>
            </a:r>
          </a:p>
          <a:p>
            <a:r>
              <a:rPr lang="en-US" dirty="0"/>
              <a:t>Another recommendation is that the products should be distributed to the respective stores where there is a large consumer base.</a:t>
            </a:r>
          </a:p>
          <a:p>
            <a:endParaRPr lang="en-US" dirty="0"/>
          </a:p>
        </p:txBody>
      </p:sp>
      <p:sp>
        <p:nvSpPr>
          <p:cNvPr id="4" name="Slide Number Placeholder 3"/>
          <p:cNvSpPr>
            <a:spLocks noGrp="1"/>
          </p:cNvSpPr>
          <p:nvPr>
            <p:ph type="sldNum" sz="quarter" idx="5"/>
          </p:nvPr>
        </p:nvSpPr>
        <p:spPr/>
        <p:txBody>
          <a:bodyPr/>
          <a:lstStyle/>
          <a:p>
            <a:fld id="{16F90AB0-E673-45F4-A58A-BDED19588AB5}" type="slidenum">
              <a:rPr lang="en-US" smtClean="0"/>
              <a:t>5</a:t>
            </a:fld>
            <a:endParaRPr lang="en-US"/>
          </a:p>
        </p:txBody>
      </p:sp>
    </p:spTree>
    <p:extLst>
      <p:ext uri="{BB962C8B-B14F-4D97-AF65-F5344CB8AC3E}">
        <p14:creationId xmlns:p14="http://schemas.microsoft.com/office/powerpoint/2010/main" val="70370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Inventory in a company (the stock of an item at hand in a particular business) is essential because of it a liquid asset, which a company incurs a cost of holding.</a:t>
            </a:r>
          </a:p>
          <a:p>
            <a:r>
              <a:rPr lang="en-US" dirty="0"/>
              <a:t>To improve the optimal inventory policy, the managerial actions that should be taken include the development of strategies as outlined below. </a:t>
            </a:r>
          </a:p>
          <a:p>
            <a:r>
              <a:rPr lang="en-US" dirty="0"/>
              <a:t>Another action is to use data analytics to predict market demand, which, in turn, is used to help companies scale their inventory. </a:t>
            </a:r>
          </a:p>
          <a:p>
            <a:r>
              <a:rPr lang="en-US" dirty="0"/>
              <a:t>Inventory policy can be improved by focusing on product segmentation, whereby products are differentiated based on characteristics like profitability, supply and demand, and market appeal. </a:t>
            </a:r>
          </a:p>
          <a:p>
            <a:r>
              <a:rPr lang="en-US" dirty="0"/>
              <a:t>Inventory policies can also be improved by having mobile inventory management where all inventories that a company makes are tracked. There is also the use of optimization software that can be used to increase the efficiency of sales.</a:t>
            </a:r>
          </a:p>
          <a:p>
            <a:r>
              <a:rPr lang="en-US" dirty="0"/>
              <a:t>The number of distribution </a:t>
            </a:r>
            <a:r>
              <a:rPr lang="en-US" dirty="0" err="1"/>
              <a:t>centres</a:t>
            </a:r>
            <a:r>
              <a:rPr lang="en-US" dirty="0"/>
              <a:t> across the U.S. will affect the inventory costs because an increase in the name of sales across the country continues to increase the number of consumers. </a:t>
            </a:r>
          </a:p>
        </p:txBody>
      </p:sp>
      <p:sp>
        <p:nvSpPr>
          <p:cNvPr id="4" name="Slide Number Placeholder 3"/>
          <p:cNvSpPr>
            <a:spLocks noGrp="1"/>
          </p:cNvSpPr>
          <p:nvPr>
            <p:ph type="sldNum" sz="quarter" idx="5"/>
          </p:nvPr>
        </p:nvSpPr>
        <p:spPr/>
        <p:txBody>
          <a:bodyPr/>
          <a:lstStyle/>
          <a:p>
            <a:fld id="{16F90AB0-E673-45F4-A58A-BDED19588AB5}" type="slidenum">
              <a:rPr lang="en-US" smtClean="0"/>
              <a:t>6</a:t>
            </a:fld>
            <a:endParaRPr lang="en-US"/>
          </a:p>
        </p:txBody>
      </p:sp>
    </p:spTree>
    <p:extLst>
      <p:ext uri="{BB962C8B-B14F-4D97-AF65-F5344CB8AC3E}">
        <p14:creationId xmlns:p14="http://schemas.microsoft.com/office/powerpoint/2010/main" val="1439226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estimated locations for the four distribution centers will be New York (region 1), Illinois (zone 2), Texas (Region 3), and California (zone 4). </a:t>
            </a:r>
          </a:p>
          <a:p>
            <a:r>
              <a:rPr lang="en-US" dirty="0"/>
              <a:t>These estimate areas have been selected due to high population estimates, implying that there is high demand.</a:t>
            </a:r>
          </a:p>
          <a:p>
            <a:r>
              <a:rPr lang="en-US" dirty="0"/>
              <a:t>Current demand level is as shown below. </a:t>
            </a:r>
          </a:p>
          <a:p>
            <a:r>
              <a:rPr lang="en-US" dirty="0"/>
              <a:t>New York = 19,849,399 + 12,802,023 + 28,304,596 + 39,536,653 = 100,492,671</a:t>
            </a:r>
          </a:p>
          <a:p>
            <a:r>
              <a:rPr lang="en-US" dirty="0"/>
              <a:t>100,492,671 ÷ 4 = 251,231,667.75</a:t>
            </a:r>
          </a:p>
          <a:p>
            <a:endParaRPr lang="en-US" dirty="0"/>
          </a:p>
        </p:txBody>
      </p:sp>
      <p:sp>
        <p:nvSpPr>
          <p:cNvPr id="4" name="Slide Number Placeholder 3"/>
          <p:cNvSpPr>
            <a:spLocks noGrp="1"/>
          </p:cNvSpPr>
          <p:nvPr>
            <p:ph type="sldNum" sz="quarter" idx="5"/>
          </p:nvPr>
        </p:nvSpPr>
        <p:spPr/>
        <p:txBody>
          <a:bodyPr/>
          <a:lstStyle/>
          <a:p>
            <a:fld id="{16F90AB0-E673-45F4-A58A-BDED19588AB5}" type="slidenum">
              <a:rPr lang="en-US" smtClean="0"/>
              <a:t>7</a:t>
            </a:fld>
            <a:endParaRPr lang="en-US"/>
          </a:p>
        </p:txBody>
      </p:sp>
    </p:spTree>
    <p:extLst>
      <p:ext uri="{BB962C8B-B14F-4D97-AF65-F5344CB8AC3E}">
        <p14:creationId xmlns:p14="http://schemas.microsoft.com/office/powerpoint/2010/main" val="2546263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supplier of the product will be </a:t>
            </a:r>
            <a:r>
              <a:rPr lang="en-US" dirty="0" err="1"/>
              <a:t>Oukitel</a:t>
            </a:r>
            <a:r>
              <a:rPr lang="en-US" dirty="0"/>
              <a:t>-Direct, and the key customer will be people living in the United States across all social classes. </a:t>
            </a:r>
          </a:p>
          <a:p>
            <a:r>
              <a:rPr lang="en-US" dirty="0"/>
              <a:t>The relationship that will be developed between the supplier, consumer, and the company will be professional because it implies that all rules and policies revolving around business operations will be upheld.</a:t>
            </a:r>
          </a:p>
          <a:p>
            <a:r>
              <a:rPr lang="en-US" dirty="0"/>
              <a:t>According to </a:t>
            </a:r>
            <a:r>
              <a:rPr lang="en-US" dirty="0" err="1"/>
              <a:t>Lofti</a:t>
            </a:r>
            <a:r>
              <a:rPr lang="en-US" dirty="0"/>
              <a:t> et al. (2013), sharing this information helps in the process of building a long-term and beneficial relationship.</a:t>
            </a:r>
          </a:p>
        </p:txBody>
      </p:sp>
      <p:sp>
        <p:nvSpPr>
          <p:cNvPr id="4" name="Slide Number Placeholder 3"/>
          <p:cNvSpPr>
            <a:spLocks noGrp="1"/>
          </p:cNvSpPr>
          <p:nvPr>
            <p:ph type="sldNum" sz="quarter" idx="5"/>
          </p:nvPr>
        </p:nvSpPr>
        <p:spPr/>
        <p:txBody>
          <a:bodyPr/>
          <a:lstStyle/>
          <a:p>
            <a:fld id="{16F90AB0-E673-45F4-A58A-BDED19588AB5}" type="slidenum">
              <a:rPr lang="en-US" smtClean="0"/>
              <a:t>8</a:t>
            </a:fld>
            <a:endParaRPr lang="en-US"/>
          </a:p>
        </p:txBody>
      </p:sp>
    </p:spTree>
    <p:extLst>
      <p:ext uri="{BB962C8B-B14F-4D97-AF65-F5344CB8AC3E}">
        <p14:creationId xmlns:p14="http://schemas.microsoft.com/office/powerpoint/2010/main" val="773386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729F58-646B-4ECF-94CF-058129ABEBE8}" type="datetimeFigureOut">
              <a:rPr lang="en-US" smtClean="0"/>
              <a:t>12/16/2019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3250D01-9BB8-4CB9-9202-FD80B9A5D94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25740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29F58-646B-4ECF-94CF-058129ABEBE8}" type="datetimeFigureOut">
              <a:rPr lang="en-US" smtClean="0"/>
              <a:t>12/16/2019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250D01-9BB8-4CB9-9202-FD80B9A5D94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2174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7729F58-646B-4ECF-94CF-058129ABEBE8}" type="datetimeFigureOut">
              <a:rPr lang="en-US" smtClean="0"/>
              <a:t>12/16/2019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250D01-9BB8-4CB9-9202-FD80B9A5D94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6955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729F58-646B-4ECF-94CF-058129ABEBE8}" type="datetimeFigureOut">
              <a:rPr lang="en-US" smtClean="0"/>
              <a:t>12/16/2019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250D01-9BB8-4CB9-9202-FD80B9A5D94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772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729F58-646B-4ECF-94CF-058129ABEBE8}" type="datetimeFigureOut">
              <a:rPr lang="en-US" smtClean="0"/>
              <a:t>12/16/2019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250D01-9BB8-4CB9-9202-FD80B9A5D94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0166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729F58-646B-4ECF-94CF-058129ABEBE8}" type="datetimeFigureOut">
              <a:rPr lang="en-US" smtClean="0"/>
              <a:t>12/16/2019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250D01-9BB8-4CB9-9202-FD80B9A5D94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776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729F58-646B-4ECF-94CF-058129ABEBE8}" type="datetimeFigureOut">
              <a:rPr lang="en-US" smtClean="0"/>
              <a:t>12/16/2019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250D01-9BB8-4CB9-9202-FD80B9A5D945}" type="slidenum">
              <a:rPr lang="en-US" smtClean="0"/>
              <a:t>‹#›</a:t>
            </a:fld>
            <a:endParaRPr lang="en-US"/>
          </a:p>
        </p:txBody>
      </p:sp>
    </p:spTree>
    <p:extLst>
      <p:ext uri="{BB962C8B-B14F-4D97-AF65-F5344CB8AC3E}">
        <p14:creationId xmlns:p14="http://schemas.microsoft.com/office/powerpoint/2010/main" val="372088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7729F58-646B-4ECF-94CF-058129ABEBE8}" type="datetimeFigureOut">
              <a:rPr lang="en-US" smtClean="0"/>
              <a:t>12/16/2019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250D01-9BB8-4CB9-9202-FD80B9A5D94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3072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7729F58-646B-4ECF-94CF-058129ABEBE8}" type="datetimeFigureOut">
              <a:rPr lang="en-US" smtClean="0"/>
              <a:t>12/16/2019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3250D01-9BB8-4CB9-9202-FD80B9A5D94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60681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29F58-646B-4ECF-94CF-058129ABEBE8}" type="datetimeFigureOut">
              <a:rPr lang="en-US" smtClean="0"/>
              <a:t>12/16/2019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250D01-9BB8-4CB9-9202-FD80B9A5D94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33531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29F58-646B-4ECF-94CF-058129ABEBE8}" type="datetimeFigureOut">
              <a:rPr lang="en-US" smtClean="0"/>
              <a:t>12/16/2019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250D01-9BB8-4CB9-9202-FD80B9A5D94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462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7729F58-646B-4ECF-94CF-058129ABEBE8}" type="datetimeFigureOut">
              <a:rPr lang="en-US" smtClean="0"/>
              <a:t>12/16/2019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3250D01-9BB8-4CB9-9202-FD80B9A5D94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470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658CF1D-04D0-4B11-9A8B-63A2659896C6}"/>
              </a:ext>
            </a:extLst>
          </p:cNvPr>
          <p:cNvSpPr>
            <a:spLocks noGrp="1"/>
          </p:cNvSpPr>
          <p:nvPr>
            <p:ph type="ctrTitle"/>
          </p:nvPr>
        </p:nvSpPr>
        <p:spPr/>
        <p:txBody>
          <a:bodyPr>
            <a:normAutofit/>
          </a:bodyPr>
          <a:lstStyle/>
          <a:p>
            <a:r>
              <a:rPr lang="en-US" sz="6000" dirty="0"/>
              <a:t>Acme corporation</a:t>
            </a:r>
          </a:p>
        </p:txBody>
      </p:sp>
      <p:sp>
        <p:nvSpPr>
          <p:cNvPr id="6" name="Subtitle 5">
            <a:extLst>
              <a:ext uri="{FF2B5EF4-FFF2-40B4-BE49-F238E27FC236}">
                <a16:creationId xmlns:a16="http://schemas.microsoft.com/office/drawing/2014/main" xmlns="" id="{E6BD3844-8AE3-41A2-96DF-BD34EE11FC5E}"/>
              </a:ext>
            </a:extLst>
          </p:cNvPr>
          <p:cNvSpPr>
            <a:spLocks noGrp="1"/>
          </p:cNvSpPr>
          <p:nvPr>
            <p:ph type="subTitle" idx="1"/>
          </p:nvPr>
        </p:nvSpPr>
        <p:spPr/>
        <p:txBody>
          <a:bodyPr>
            <a:normAutofit/>
          </a:bodyPr>
          <a:lstStyle/>
          <a:p>
            <a:r>
              <a:rPr lang="en-US" sz="3200" dirty="0"/>
              <a:t>Information and supply chain systems </a:t>
            </a:r>
          </a:p>
        </p:txBody>
      </p:sp>
    </p:spTree>
    <p:extLst>
      <p:ext uri="{BB962C8B-B14F-4D97-AF65-F5344CB8AC3E}">
        <p14:creationId xmlns:p14="http://schemas.microsoft.com/office/powerpoint/2010/main" val="2959529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0E810-ED12-4E9D-BB6D-D80B49E29757}"/>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xmlns="" id="{BB734F05-EEE4-4359-B726-4CD732A7D6B1}"/>
              </a:ext>
            </a:extLst>
          </p:cNvPr>
          <p:cNvSpPr>
            <a:spLocks noGrp="1"/>
          </p:cNvSpPr>
          <p:nvPr>
            <p:ph idx="1"/>
          </p:nvPr>
        </p:nvSpPr>
        <p:spPr/>
        <p:txBody>
          <a:bodyPr/>
          <a:lstStyle/>
          <a:p>
            <a:r>
              <a:rPr lang="en-US" dirty="0"/>
              <a:t>Poor supplier-consumer practices is a major problem affecting businesses today. </a:t>
            </a:r>
          </a:p>
          <a:p>
            <a:r>
              <a:rPr lang="en-US" dirty="0"/>
              <a:t>These practices determine customer loyalty. </a:t>
            </a:r>
          </a:p>
          <a:p>
            <a:r>
              <a:rPr lang="en-US" dirty="0"/>
              <a:t>Adoption of ethical practices by both stakeholders is essential for excellence in business. </a:t>
            </a:r>
          </a:p>
          <a:p>
            <a:r>
              <a:rPr lang="en-US" dirty="0"/>
              <a:t>ACME Corp. focuses on designing and marketing voice assistants.</a:t>
            </a:r>
          </a:p>
          <a:p>
            <a:r>
              <a:rPr lang="en-US" dirty="0"/>
              <a:t>The company outsources its suppliers who develop the products. </a:t>
            </a:r>
          </a:p>
          <a:p>
            <a:r>
              <a:rPr lang="en-US" dirty="0"/>
              <a:t>To have an understanding of the relationship between suppliers and customers, it is essential to analyze data from the U.S. Census Bureau and the company’s ERP. </a:t>
            </a:r>
          </a:p>
        </p:txBody>
      </p:sp>
    </p:spTree>
    <p:extLst>
      <p:ext uri="{BB962C8B-B14F-4D97-AF65-F5344CB8AC3E}">
        <p14:creationId xmlns:p14="http://schemas.microsoft.com/office/powerpoint/2010/main" val="4278333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533FC7-6B98-4E74-8CDB-91E306A459D3}"/>
              </a:ext>
            </a:extLst>
          </p:cNvPr>
          <p:cNvSpPr>
            <a:spLocks noGrp="1"/>
          </p:cNvSpPr>
          <p:nvPr>
            <p:ph type="title"/>
          </p:nvPr>
        </p:nvSpPr>
        <p:spPr/>
        <p:txBody>
          <a:bodyPr/>
          <a:lstStyle/>
          <a:p>
            <a:r>
              <a:rPr lang="en-US" dirty="0"/>
              <a:t>Introduction </a:t>
            </a:r>
            <a:r>
              <a:rPr lang="en-US" dirty="0" err="1"/>
              <a:t>cont</a:t>
            </a:r>
            <a:r>
              <a:rPr lang="en-US" dirty="0"/>
              <a:t>’</a:t>
            </a:r>
          </a:p>
        </p:txBody>
      </p:sp>
      <p:sp>
        <p:nvSpPr>
          <p:cNvPr id="3" name="Content Placeholder 2">
            <a:extLst>
              <a:ext uri="{FF2B5EF4-FFF2-40B4-BE49-F238E27FC236}">
                <a16:creationId xmlns:a16="http://schemas.microsoft.com/office/drawing/2014/main" xmlns="" id="{0DD51A23-35F2-4070-BECD-0A4BD1AD7AC4}"/>
              </a:ext>
            </a:extLst>
          </p:cNvPr>
          <p:cNvSpPr>
            <a:spLocks noGrp="1"/>
          </p:cNvSpPr>
          <p:nvPr>
            <p:ph idx="1"/>
          </p:nvPr>
        </p:nvSpPr>
        <p:spPr/>
        <p:txBody>
          <a:bodyPr/>
          <a:lstStyle/>
          <a:p>
            <a:r>
              <a:rPr lang="en-US" dirty="0"/>
              <a:t>Using these two sources of data is essential because they provide an understanding of business trends from different perspectives. </a:t>
            </a:r>
          </a:p>
        </p:txBody>
      </p:sp>
    </p:spTree>
    <p:extLst>
      <p:ext uri="{BB962C8B-B14F-4D97-AF65-F5344CB8AC3E}">
        <p14:creationId xmlns:p14="http://schemas.microsoft.com/office/powerpoint/2010/main" val="897506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58E5BD-F126-417B-8CF1-60C05EB9EFA5}"/>
              </a:ext>
            </a:extLst>
          </p:cNvPr>
          <p:cNvSpPr>
            <a:spLocks noGrp="1"/>
          </p:cNvSpPr>
          <p:nvPr>
            <p:ph type="title"/>
          </p:nvPr>
        </p:nvSpPr>
        <p:spPr/>
        <p:txBody>
          <a:bodyPr/>
          <a:lstStyle/>
          <a:p>
            <a:r>
              <a:rPr lang="en-US" dirty="0"/>
              <a:t>Management information systems supporting sales </a:t>
            </a:r>
          </a:p>
        </p:txBody>
      </p:sp>
      <p:sp>
        <p:nvSpPr>
          <p:cNvPr id="3" name="Content Placeholder 2">
            <a:extLst>
              <a:ext uri="{FF2B5EF4-FFF2-40B4-BE49-F238E27FC236}">
                <a16:creationId xmlns:a16="http://schemas.microsoft.com/office/drawing/2014/main" xmlns="" id="{C11452DD-2E15-43D6-8EC3-6F83706B9955}"/>
              </a:ext>
            </a:extLst>
          </p:cNvPr>
          <p:cNvSpPr>
            <a:spLocks noGrp="1"/>
          </p:cNvSpPr>
          <p:nvPr>
            <p:ph idx="1"/>
          </p:nvPr>
        </p:nvSpPr>
        <p:spPr/>
        <p:txBody>
          <a:bodyPr/>
          <a:lstStyle/>
          <a:p>
            <a:r>
              <a:rPr lang="en-US" dirty="0"/>
              <a:t>Company growth has led to an increase in management burden. </a:t>
            </a:r>
          </a:p>
          <a:p>
            <a:r>
              <a:rPr lang="en-US" dirty="0"/>
              <a:t>Management burden has prompted leaders to adopt new approaches of leadership. </a:t>
            </a:r>
          </a:p>
          <a:p>
            <a:r>
              <a:rPr lang="en-US" dirty="0"/>
              <a:t>These problems have been addressed by using information from different sources. </a:t>
            </a:r>
          </a:p>
          <a:p>
            <a:r>
              <a:rPr lang="en-US" dirty="0"/>
              <a:t>Using data from ERP and census will be useful because it will help leaders gather information that can be used to better the company’s future. </a:t>
            </a:r>
          </a:p>
        </p:txBody>
      </p:sp>
    </p:spTree>
    <p:extLst>
      <p:ext uri="{BB962C8B-B14F-4D97-AF65-F5344CB8AC3E}">
        <p14:creationId xmlns:p14="http://schemas.microsoft.com/office/powerpoint/2010/main" val="1296754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D333D9-9177-4D3F-9F2A-1AEE4A3EAC0F}"/>
              </a:ext>
            </a:extLst>
          </p:cNvPr>
          <p:cNvSpPr>
            <a:spLocks noGrp="1"/>
          </p:cNvSpPr>
          <p:nvPr>
            <p:ph type="title"/>
          </p:nvPr>
        </p:nvSpPr>
        <p:spPr/>
        <p:txBody>
          <a:bodyPr/>
          <a:lstStyle/>
          <a:p>
            <a:r>
              <a:rPr lang="en-US" dirty="0"/>
              <a:t>Logistics – purchasing </a:t>
            </a:r>
          </a:p>
        </p:txBody>
      </p:sp>
      <p:sp>
        <p:nvSpPr>
          <p:cNvPr id="3" name="Content Placeholder 2">
            <a:extLst>
              <a:ext uri="{FF2B5EF4-FFF2-40B4-BE49-F238E27FC236}">
                <a16:creationId xmlns:a16="http://schemas.microsoft.com/office/drawing/2014/main" xmlns="" id="{D5AA5F6A-D17C-46AF-9AF8-5211878BB805}"/>
              </a:ext>
            </a:extLst>
          </p:cNvPr>
          <p:cNvSpPr>
            <a:spLocks noGrp="1"/>
          </p:cNvSpPr>
          <p:nvPr>
            <p:ph idx="1"/>
          </p:nvPr>
        </p:nvSpPr>
        <p:spPr/>
        <p:txBody>
          <a:bodyPr/>
          <a:lstStyle/>
          <a:p>
            <a:r>
              <a:rPr lang="en-US" dirty="0"/>
              <a:t>ACME Corp. will be distributing Voice Assistants. </a:t>
            </a:r>
          </a:p>
          <a:p>
            <a:r>
              <a:rPr lang="en-US" dirty="0"/>
              <a:t>There will be a high demand for the product due to high level of education. </a:t>
            </a:r>
          </a:p>
          <a:p>
            <a:r>
              <a:rPr lang="en-US" dirty="0"/>
              <a:t>Effective flow of information is important to ensure that suppliers and consumers understand each other’s expectations. </a:t>
            </a:r>
          </a:p>
          <a:p>
            <a:r>
              <a:rPr lang="en-US" dirty="0"/>
              <a:t>Suppliers should be located in areas where they have easy access to electronic and distribute finished goods based on demand. </a:t>
            </a:r>
          </a:p>
        </p:txBody>
      </p:sp>
    </p:spTree>
    <p:extLst>
      <p:ext uri="{BB962C8B-B14F-4D97-AF65-F5344CB8AC3E}">
        <p14:creationId xmlns:p14="http://schemas.microsoft.com/office/powerpoint/2010/main" val="54686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D4EA79-0F2D-4A24-853B-96CE7DE06565}"/>
              </a:ext>
            </a:extLst>
          </p:cNvPr>
          <p:cNvSpPr>
            <a:spLocks noGrp="1"/>
          </p:cNvSpPr>
          <p:nvPr>
            <p:ph type="title"/>
          </p:nvPr>
        </p:nvSpPr>
        <p:spPr/>
        <p:txBody>
          <a:bodyPr/>
          <a:lstStyle/>
          <a:p>
            <a:r>
              <a:rPr lang="en-US" dirty="0"/>
              <a:t>Logistics inventory </a:t>
            </a:r>
          </a:p>
        </p:txBody>
      </p:sp>
      <p:sp>
        <p:nvSpPr>
          <p:cNvPr id="3" name="Content Placeholder 2">
            <a:extLst>
              <a:ext uri="{FF2B5EF4-FFF2-40B4-BE49-F238E27FC236}">
                <a16:creationId xmlns:a16="http://schemas.microsoft.com/office/drawing/2014/main" xmlns="" id="{A96AB9B3-D6B2-4E8F-8D35-9A2B9FEF463C}"/>
              </a:ext>
            </a:extLst>
          </p:cNvPr>
          <p:cNvSpPr>
            <a:spLocks noGrp="1"/>
          </p:cNvSpPr>
          <p:nvPr>
            <p:ph idx="1"/>
          </p:nvPr>
        </p:nvSpPr>
        <p:spPr/>
        <p:txBody>
          <a:bodyPr/>
          <a:lstStyle/>
          <a:p>
            <a:r>
              <a:rPr lang="en-US" dirty="0"/>
              <a:t>The average inventory = $4,500,000. </a:t>
            </a:r>
          </a:p>
          <a:p>
            <a:r>
              <a:rPr lang="en-US" dirty="0"/>
              <a:t>The holding cost will be 25% of 4500000 = 1,125,000. </a:t>
            </a:r>
          </a:p>
          <a:p>
            <a:r>
              <a:rPr lang="en-US" dirty="0"/>
              <a:t>The annual holding rate will be 1,125,000 ÷ 12 = $93,750.</a:t>
            </a:r>
          </a:p>
          <a:p>
            <a:r>
              <a:rPr lang="en-US" dirty="0"/>
              <a:t>The total population in the four regions is 56,470,481 + 68,179,351 + 123,658,624 + 75,243,289 = 323,551,845. </a:t>
            </a:r>
          </a:p>
          <a:p>
            <a:r>
              <a:rPr lang="en-US" dirty="0"/>
              <a:t>The estimated number of orders = 323,551,845 × 94% = 304,138,734.3 orders annually. </a:t>
            </a:r>
          </a:p>
        </p:txBody>
      </p:sp>
    </p:spTree>
    <p:extLst>
      <p:ext uri="{BB962C8B-B14F-4D97-AF65-F5344CB8AC3E}">
        <p14:creationId xmlns:p14="http://schemas.microsoft.com/office/powerpoint/2010/main" val="4000317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64648B-E200-4F38-BC3F-0F9D1170BDD4}"/>
              </a:ext>
            </a:extLst>
          </p:cNvPr>
          <p:cNvSpPr>
            <a:spLocks noGrp="1"/>
          </p:cNvSpPr>
          <p:nvPr>
            <p:ph type="title"/>
          </p:nvPr>
        </p:nvSpPr>
        <p:spPr/>
        <p:txBody>
          <a:bodyPr/>
          <a:lstStyle/>
          <a:p>
            <a:r>
              <a:rPr lang="en-US" dirty="0"/>
              <a:t>Logistic transportation </a:t>
            </a:r>
          </a:p>
        </p:txBody>
      </p:sp>
      <p:sp>
        <p:nvSpPr>
          <p:cNvPr id="3" name="Content Placeholder 2">
            <a:extLst>
              <a:ext uri="{FF2B5EF4-FFF2-40B4-BE49-F238E27FC236}">
                <a16:creationId xmlns:a16="http://schemas.microsoft.com/office/drawing/2014/main" xmlns="" id="{91233F88-7A5F-47B3-A1D8-1F8C009E0108}"/>
              </a:ext>
            </a:extLst>
          </p:cNvPr>
          <p:cNvSpPr>
            <a:spLocks noGrp="1"/>
          </p:cNvSpPr>
          <p:nvPr>
            <p:ph idx="1"/>
          </p:nvPr>
        </p:nvSpPr>
        <p:spPr/>
        <p:txBody>
          <a:bodyPr/>
          <a:lstStyle/>
          <a:p>
            <a:r>
              <a:rPr lang="en-US" dirty="0"/>
              <a:t>The estimated locations for the four distribution </a:t>
            </a:r>
            <a:r>
              <a:rPr lang="en-US" dirty="0" err="1"/>
              <a:t>centres</a:t>
            </a:r>
            <a:r>
              <a:rPr lang="en-US" dirty="0"/>
              <a:t> will be New York (region 1), Illinois (zone 2), Texas (Region 3), and California (zone 4). </a:t>
            </a:r>
          </a:p>
          <a:p>
            <a:pPr marL="0" indent="0" algn="ctr">
              <a:buNone/>
            </a:pPr>
            <a:r>
              <a:rPr lang="en-US" dirty="0"/>
              <a:t>Demand level </a:t>
            </a:r>
          </a:p>
          <a:p>
            <a:r>
              <a:rPr lang="en-US" dirty="0"/>
              <a:t>New York = 19,849,399 + 12,802,023 + 28,304,596 + 39,536,653 = 100,492,671</a:t>
            </a:r>
          </a:p>
          <a:p>
            <a:r>
              <a:rPr lang="en-US" dirty="0"/>
              <a:t>100,492,671 ÷ 4 = 251,231,667.75</a:t>
            </a:r>
          </a:p>
          <a:p>
            <a:endParaRPr lang="en-US" dirty="0"/>
          </a:p>
        </p:txBody>
      </p:sp>
    </p:spTree>
    <p:extLst>
      <p:ext uri="{BB962C8B-B14F-4D97-AF65-F5344CB8AC3E}">
        <p14:creationId xmlns:p14="http://schemas.microsoft.com/office/powerpoint/2010/main" val="37195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060710-A2E4-4316-9367-238794B0637E}"/>
              </a:ext>
            </a:extLst>
          </p:cNvPr>
          <p:cNvSpPr>
            <a:spLocks noGrp="1"/>
          </p:cNvSpPr>
          <p:nvPr>
            <p:ph type="title"/>
          </p:nvPr>
        </p:nvSpPr>
        <p:spPr/>
        <p:txBody>
          <a:bodyPr/>
          <a:lstStyle/>
          <a:p>
            <a:r>
              <a:rPr lang="en-US" dirty="0"/>
              <a:t>Supply chain management </a:t>
            </a:r>
          </a:p>
        </p:txBody>
      </p:sp>
      <p:sp>
        <p:nvSpPr>
          <p:cNvPr id="3" name="Content Placeholder 2">
            <a:extLst>
              <a:ext uri="{FF2B5EF4-FFF2-40B4-BE49-F238E27FC236}">
                <a16:creationId xmlns:a16="http://schemas.microsoft.com/office/drawing/2014/main" xmlns="" id="{D8A107FB-B372-45C7-BA20-77D958F4158C}"/>
              </a:ext>
            </a:extLst>
          </p:cNvPr>
          <p:cNvSpPr>
            <a:spLocks noGrp="1"/>
          </p:cNvSpPr>
          <p:nvPr>
            <p:ph idx="1"/>
          </p:nvPr>
        </p:nvSpPr>
        <p:spPr/>
        <p:txBody>
          <a:bodyPr>
            <a:normAutofit fontScale="92500" lnSpcReduction="20000"/>
          </a:bodyPr>
          <a:lstStyle/>
          <a:p>
            <a:r>
              <a:rPr lang="en-US" dirty="0"/>
              <a:t>The key supplier is </a:t>
            </a:r>
            <a:r>
              <a:rPr lang="en-US" dirty="0" err="1"/>
              <a:t>Oukitel</a:t>
            </a:r>
            <a:r>
              <a:rPr lang="en-US" dirty="0"/>
              <a:t>-Direct. </a:t>
            </a:r>
          </a:p>
          <a:p>
            <a:r>
              <a:rPr lang="en-US" dirty="0"/>
              <a:t>Key customer is people living in the U.S. across all social classes. </a:t>
            </a:r>
          </a:p>
          <a:p>
            <a:r>
              <a:rPr lang="en-US" dirty="0"/>
              <a:t>Supplier-customer relationship will be professional. </a:t>
            </a:r>
          </a:p>
          <a:p>
            <a:r>
              <a:rPr lang="en-US" dirty="0"/>
              <a:t>Company and customers will have mutual relationships. </a:t>
            </a:r>
          </a:p>
          <a:p>
            <a:r>
              <a:rPr lang="en-US" dirty="0"/>
              <a:t>Information shared between company and suppliers is delivery schedules, production schedule, engineering structures, and process flow data. </a:t>
            </a:r>
          </a:p>
          <a:p>
            <a:r>
              <a:rPr lang="en-US" dirty="0"/>
              <a:t>Information shared between company and customer is the launch of new products, promotions and coupons, price ranges, types of products that are in stock and out of stock, and new elements added in products.</a:t>
            </a:r>
          </a:p>
        </p:txBody>
      </p:sp>
    </p:spTree>
    <p:extLst>
      <p:ext uri="{BB962C8B-B14F-4D97-AF65-F5344CB8AC3E}">
        <p14:creationId xmlns:p14="http://schemas.microsoft.com/office/powerpoint/2010/main" val="3738438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51C14-A86C-4BAE-BC14-84A09D53015B}"/>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xmlns="" id="{9A82D61A-44A4-43C2-8935-5F82BF5D1432}"/>
              </a:ext>
            </a:extLst>
          </p:cNvPr>
          <p:cNvSpPr>
            <a:spLocks noGrp="1"/>
          </p:cNvSpPr>
          <p:nvPr>
            <p:ph idx="1"/>
          </p:nvPr>
        </p:nvSpPr>
        <p:spPr/>
        <p:txBody>
          <a:bodyPr>
            <a:normAutofit fontScale="85000" lnSpcReduction="20000"/>
          </a:bodyPr>
          <a:lstStyle/>
          <a:p>
            <a:r>
              <a:rPr lang="en-US" dirty="0" err="1"/>
              <a:t>Bauhof</a:t>
            </a:r>
            <a:r>
              <a:rPr lang="en-US" dirty="0"/>
              <a:t>, N. (2004). SCOR Model: Supply Chain Operations Reference Model. Beverage Industry. </a:t>
            </a:r>
          </a:p>
          <a:p>
            <a:r>
              <a:rPr lang="en-US" dirty="0"/>
              <a:t>(2000) Holding Cost Rate. In: </a:t>
            </a:r>
            <a:r>
              <a:rPr lang="en-US" dirty="0" err="1"/>
              <a:t>Swamidass</a:t>
            </a:r>
            <a:r>
              <a:rPr lang="en-US" dirty="0"/>
              <a:t> P.M. (eds) Encyclopedia of Manufacturing Management. Springer, Boston, MA. </a:t>
            </a:r>
          </a:p>
          <a:p>
            <a:r>
              <a:rPr lang="en-US" dirty="0"/>
              <a:t>Huan, S., </a:t>
            </a:r>
            <a:r>
              <a:rPr lang="en-US" dirty="0" err="1"/>
              <a:t>Sheoran</a:t>
            </a:r>
            <a:r>
              <a:rPr lang="en-US" dirty="0"/>
              <a:t>, S., Wang, G. (2004). Research and analysis of the supply chain operations reference (SCOR) model. Supply Chain Management: An International Journal, 9(1). </a:t>
            </a:r>
          </a:p>
          <a:p>
            <a:r>
              <a:rPr lang="en-US" dirty="0" err="1"/>
              <a:t>Lofti</a:t>
            </a:r>
            <a:r>
              <a:rPr lang="en-US" dirty="0"/>
              <a:t>, Z., Mukhtar, M., </a:t>
            </a:r>
            <a:r>
              <a:rPr lang="en-US" dirty="0" err="1"/>
              <a:t>Sahran</a:t>
            </a:r>
            <a:r>
              <a:rPr lang="en-US" dirty="0"/>
              <a:t>, S., &amp; Zadeh, A. T. (2013). Information sharing in supply chain management. Procedia Technology, 11, 298-304. </a:t>
            </a:r>
          </a:p>
          <a:p>
            <a:r>
              <a:rPr lang="en-US" dirty="0"/>
              <a:t>Reid, R. D., &amp; Saunders, N. R. (2015). Operations management: an integrated approach. John Wiley &amp; Sons. </a:t>
            </a:r>
          </a:p>
          <a:p>
            <a:r>
              <a:rPr lang="en-US" dirty="0"/>
              <a:t>Rong, Y. K., Huang, S. H., and Hou, Z. (2005). Advanced Computer-Aided Fixture Design. Academic Press. DOI https://doi.org/10.1016/B978-0-12-194751-0.X5000-5 </a:t>
            </a:r>
          </a:p>
          <a:p>
            <a:endParaRPr lang="en-US" dirty="0"/>
          </a:p>
        </p:txBody>
      </p:sp>
    </p:spTree>
    <p:extLst>
      <p:ext uri="{BB962C8B-B14F-4D97-AF65-F5344CB8AC3E}">
        <p14:creationId xmlns:p14="http://schemas.microsoft.com/office/powerpoint/2010/main" val="151381171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56</TotalTime>
  <Words>1486</Words>
  <Application>Microsoft Office PowerPoint</Application>
  <PresentationFormat>Widescreen</PresentationFormat>
  <Paragraphs>86</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Gill Sans MT</vt:lpstr>
      <vt:lpstr>Gallery</vt:lpstr>
      <vt:lpstr>Acme corporation</vt:lpstr>
      <vt:lpstr>Introduction </vt:lpstr>
      <vt:lpstr>Introduction cont’</vt:lpstr>
      <vt:lpstr>Management information systems supporting sales </vt:lpstr>
      <vt:lpstr>Logistics – purchasing </vt:lpstr>
      <vt:lpstr>Logistics inventory </vt:lpstr>
      <vt:lpstr>Logistic transportation </vt:lpstr>
      <vt:lpstr>Supply chain management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Acme corporation</dc:title>
  <dc:creator>ADMIN</dc:creator>
  <cp:lastModifiedBy>TUSH</cp:lastModifiedBy>
  <cp:revision>25</cp:revision>
  <dcterms:created xsi:type="dcterms:W3CDTF">2019-12-16T11:18:47Z</dcterms:created>
  <dcterms:modified xsi:type="dcterms:W3CDTF">2019-12-16T19:08:28Z</dcterms:modified>
</cp:coreProperties>
</file>